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80" r:id="rId5"/>
    <p:sldId id="278" r:id="rId6"/>
    <p:sldId id="262" r:id="rId7"/>
    <p:sldId id="260" r:id="rId8"/>
    <p:sldId id="261" r:id="rId9"/>
    <p:sldId id="267" r:id="rId10"/>
    <p:sldId id="273" r:id="rId11"/>
    <p:sldId id="286" r:id="rId12"/>
    <p:sldId id="279" r:id="rId13"/>
    <p:sldId id="290" r:id="rId14"/>
    <p:sldId id="284" r:id="rId15"/>
    <p:sldId id="289" r:id="rId16"/>
    <p:sldId id="292" r:id="rId17"/>
    <p:sldId id="293" r:id="rId18"/>
    <p:sldId id="294" r:id="rId19"/>
    <p:sldId id="285" r:id="rId20"/>
    <p:sldId id="275" r:id="rId21"/>
    <p:sldId id="264" r:id="rId22"/>
    <p:sldId id="288" r:id="rId23"/>
    <p:sldId id="281" r:id="rId24"/>
    <p:sldId id="277"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1" d="100"/>
          <a:sy n="101" d="100"/>
        </p:scale>
        <p:origin x="14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21/07/2021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21/07/2021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21/07/2021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21/07/2021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21/07/2021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21/07/2021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21/07/2021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21/07/2021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21/07/2021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21/07/2021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21/07/2021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21/07/2021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21/07/2021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(1°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0.243±0.002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0.027±0.001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0.0493±0.0008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0.0002±0.000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0.32±0.03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p:spTree>
    <p:extLst>
      <p:ext uri="{BB962C8B-B14F-4D97-AF65-F5344CB8AC3E}">
        <p14:creationId xmlns:p14="http://schemas.microsoft.com/office/powerpoint/2010/main" val="232693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(1° wave Italy) </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198025"/>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 The distribution span about three months, centered around the end of October 2020.</a:t>
                </a:r>
              </a:p>
            </p:txBody>
          </p:sp>
        </mc:Choice>
        <mc:Fallback>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198025"/>
                <a:ext cx="3870036" cy="1295035"/>
              </a:xfrm>
              <a:prstGeom prst="rect">
                <a:avLst/>
              </a:prstGeom>
              <a:blipFill>
                <a:blip r:embed="rId2"/>
                <a:stretch>
                  <a:fillRect l="-2835" t="-4717" r="-2677" b="-801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mc:Choice xmlns:a14="http://schemas.microsoft.com/office/drawing/2010/main"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p:sp>
        <p:nvSpPr>
          <p:cNvPr id="8" name="CasellaDiTesto 7">
            <a:extLst>
              <a:ext uri="{FF2B5EF4-FFF2-40B4-BE49-F238E27FC236}">
                <a16:creationId xmlns:a16="http://schemas.microsoft.com/office/drawing/2014/main" id="{D0CA7EC6-685D-49A4-9A80-C7F89E4071A9}"/>
              </a:ext>
            </a:extLst>
          </p:cNvPr>
          <p:cNvSpPr txBox="1"/>
          <p:nvPr/>
        </p:nvSpPr>
        <p:spPr>
          <a:xfrm>
            <a:off x="6638925" y="1120020"/>
            <a:ext cx="4149148" cy="2800767"/>
          </a:xfrm>
          <a:prstGeom prst="rect">
            <a:avLst/>
          </a:prstGeom>
          <a:noFill/>
        </p:spPr>
        <p:txBody>
          <a:bodyPr wrap="square" lIns="0" tIns="0" rIns="0" bIns="0" rtlCol="0">
            <a:spAutoFit/>
          </a:bodyPr>
          <a:lstStyle/>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only in 0.06% of cases.</a:t>
            </a:r>
          </a:p>
          <a:p>
            <a:r>
              <a:rPr lang="en-GB" sz="1400" noProof="1">
                <a:latin typeface="Times New Roman" panose="02020603050405020304" pitchFamily="18" charset="0"/>
                <a:cs typeface="Times New Roman" panose="02020603050405020304" pitchFamily="18" charset="0"/>
              </a:rPr>
              <a:t>About fit results:</a:t>
            </a:r>
          </a:p>
          <a:p>
            <a:pPr marL="285750" indent="-285750">
              <a:buFont typeface="Arial" panose="020B0604020202020204" pitchFamily="34" charset="0"/>
              <a:buChar char="•"/>
            </a:pPr>
            <a:r>
              <a:rPr lang="en-GB" sz="1400" noProof="1">
                <a:highlight>
                  <a:srgbClr val="FFFF00"/>
                </a:highlight>
                <a:latin typeface="Times New Roman" panose="02020603050405020304" pitchFamily="18" charset="0"/>
                <a:cs typeface="Times New Roman" panose="02020603050405020304" pitchFamily="18" charset="0"/>
              </a:rPr>
              <a:t>anche qui il fit the dati passati è in otimo accord</a:t>
            </a:r>
          </a:p>
          <a:p>
            <a:r>
              <a:rPr lang="en-GB" sz="1400" noProof="1">
                <a:highlight>
                  <a:srgbClr val="FFFF00"/>
                </a:highlight>
                <a:latin typeface="Times New Roman" panose="02020603050405020304" pitchFamily="18" charset="0"/>
                <a:cs typeface="Times New Roman" panose="02020603050405020304" pitchFamily="18" charset="0"/>
              </a:rPr>
              <a:t>       con i dati;</a:t>
            </a:r>
          </a:p>
          <a:p>
            <a:pPr marL="285750" indent="-285750">
              <a:buFont typeface="Arial" panose="020B0604020202020204" pitchFamily="34" charset="0"/>
              <a:buChar char="•"/>
            </a:pPr>
            <a:r>
              <a:rPr lang="en-GB" sz="1400" noProof="1">
                <a:highlight>
                  <a:srgbClr val="FFFF00"/>
                </a:highlight>
                <a:latin typeface="Times New Roman" panose="02020603050405020304" pitchFamily="18" charset="0"/>
                <a:cs typeface="Times New Roman" panose="02020603050405020304" pitchFamily="18" charset="0"/>
              </a:rPr>
              <a:t>ci sono stati molti dpcm prima di di quello del</a:t>
            </a:r>
          </a:p>
          <a:p>
            <a:r>
              <a:rPr lang="en-GB" sz="1400" noProof="1">
                <a:highlight>
                  <a:srgbClr val="FFFF00"/>
                </a:highlight>
                <a:latin typeface="Times New Roman" panose="02020603050405020304" pitchFamily="18" charset="0"/>
                <a:cs typeface="Times New Roman" panose="02020603050405020304" pitchFamily="18" charset="0"/>
              </a:rPr>
              <a:t>      06/11/2020 (istituzione zone rosse, gialle,</a:t>
            </a:r>
          </a:p>
          <a:p>
            <a:r>
              <a:rPr lang="en-GB" sz="1400" noProof="1">
                <a:highlight>
                  <a:srgbClr val="FFFF00"/>
                </a:highlight>
                <a:latin typeface="Times New Roman" panose="02020603050405020304" pitchFamily="18" charset="0"/>
                <a:cs typeface="Times New Roman" panose="02020603050405020304" pitchFamily="18" charset="0"/>
              </a:rPr>
              <a:t>      arancioni), quindi non sono state attuate</a:t>
            </a:r>
          </a:p>
          <a:p>
            <a:r>
              <a:rPr lang="en-GB" sz="1400" noProof="1">
                <a:highlight>
                  <a:srgbClr val="FFFF00"/>
                </a:highlight>
                <a:latin typeface="Times New Roman" panose="02020603050405020304" pitchFamily="18" charset="0"/>
                <a:cs typeface="Times New Roman" panose="02020603050405020304" pitchFamily="18" charset="0"/>
              </a:rPr>
              <a:t>      uniformemente le misure di contenimento; </a:t>
            </a:r>
          </a:p>
          <a:p>
            <a:pPr marL="285750" indent="-285750">
              <a:buFont typeface="Arial" panose="020B0604020202020204" pitchFamily="34" charset="0"/>
              <a:buChar char="•"/>
            </a:pPr>
            <a:r>
              <a:rPr lang="en-GB" sz="1400" noProof="1">
                <a:highlight>
                  <a:srgbClr val="FFFF00"/>
                </a:highlight>
                <a:latin typeface="Times New Roman" panose="02020603050405020304" pitchFamily="18" charset="0"/>
                <a:cs typeface="Times New Roman" panose="02020603050405020304" pitchFamily="18" charset="0"/>
              </a:rPr>
              <a:t>il fatto che nella maggior parte dei casi l’andamento dell’epidemia non sia controllato, significa che a devono essere prese delle ulteriori misure.   </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spTree>
    <p:extLst>
      <p:ext uri="{BB962C8B-B14F-4D97-AF65-F5344CB8AC3E}">
        <p14:creationId xmlns:p14="http://schemas.microsoft.com/office/powerpoint/2010/main" val="114726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rgbClr val="FF0000"/>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a:t>
            </a:r>
          </a:p>
        </p:txBody>
      </p:sp>
      <p:sp>
        <p:nvSpPr>
          <p:cNvPr id="8" name="CasellaDiTesto 7">
            <a:extLst>
              <a:ext uri="{FF2B5EF4-FFF2-40B4-BE49-F238E27FC236}">
                <a16:creationId xmlns:a16="http://schemas.microsoft.com/office/drawing/2014/main" id="{D0CA7EC6-685D-49A4-9A80-C7F89E4071A9}"/>
              </a:ext>
            </a:extLst>
          </p:cNvPr>
          <p:cNvSpPr txBox="1"/>
          <p:nvPr/>
        </p:nvSpPr>
        <p:spPr>
          <a:xfrm>
            <a:off x="6638925" y="1120020"/>
            <a:ext cx="4149148" cy="646331"/>
          </a:xfrm>
          <a:prstGeom prst="rect">
            <a:avLst/>
          </a:prstGeom>
          <a:noFill/>
        </p:spPr>
        <p:txBody>
          <a:bodyPr wrap="square" lIns="0" tIns="0" rIns="0" bIns="0" rtlCol="0">
            <a:spAutoFit/>
          </a:bodyPr>
          <a:lstStyle/>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only in 18% of cases.</a:t>
            </a:r>
          </a:p>
        </p:txBody>
      </p:sp>
      <p:pic>
        <p:nvPicPr>
          <p:cNvPr id="5" name="Immagine 4">
            <a:extLst>
              <a:ext uri="{FF2B5EF4-FFF2-40B4-BE49-F238E27FC236}">
                <a16:creationId xmlns:a16="http://schemas.microsoft.com/office/drawing/2014/main" id="{8144272B-0EDC-4030-B899-95B4C118B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575445"/>
            <a:ext cx="6213600" cy="3106800"/>
          </a:xfrm>
          <a:prstGeom prst="rect">
            <a:avLst/>
          </a:prstGeom>
        </p:spPr>
      </p:pic>
      <p:pic>
        <p:nvPicPr>
          <p:cNvPr id="9" name="Immagine 8">
            <a:extLst>
              <a:ext uri="{FF2B5EF4-FFF2-40B4-BE49-F238E27FC236}">
                <a16:creationId xmlns:a16="http://schemas.microsoft.com/office/drawing/2014/main" id="{DA537FB3-7B22-4BD8-B8F2-EEED66330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spTree>
    <p:extLst>
      <p:ext uri="{BB962C8B-B14F-4D97-AF65-F5344CB8AC3E}">
        <p14:creationId xmlns:p14="http://schemas.microsoft.com/office/powerpoint/2010/main" val="134061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a:t>
            </a:r>
          </a:p>
        </p:txBody>
      </p:sp>
    </p:spTree>
    <p:extLst>
      <p:ext uri="{BB962C8B-B14F-4D97-AF65-F5344CB8AC3E}">
        <p14:creationId xmlns:p14="http://schemas.microsoft.com/office/powerpoint/2010/main" val="1608022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a:p>
            <a:pPr lvl="1"/>
            <a:r>
              <a:rPr lang="en-US" sz="1600" noProof="1">
                <a:latin typeface="Times New Roman" panose="02020603050405020304" pitchFamily="18" charset="0"/>
                <a:cs typeface="Times New Roman" panose="02020603050405020304" pitchFamily="18" charset="0"/>
              </a:rPr>
              <a:t>France</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
        <p:nvSpPr>
          <p:cNvPr id="4" name="Titolo 1">
            <a:extLst>
              <a:ext uri="{FF2B5EF4-FFF2-40B4-BE49-F238E27FC236}">
                <a16:creationId xmlns:a16="http://schemas.microsoft.com/office/drawing/2014/main" id="{4BFCD33B-4C03-461D-A22C-64D0EDB4E52B}"/>
              </a:ext>
            </a:extLst>
          </p:cNvPr>
          <p:cNvSpPr txBox="1">
            <a:spLocks/>
          </p:cNvSpPr>
          <p:nvPr/>
        </p:nvSpPr>
        <p:spPr>
          <a:xfrm>
            <a:off x="658091" y="2475128"/>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noProof="1">
                <a:latin typeface="Times New Roman" panose="02020603050405020304" pitchFamily="18" charset="0"/>
                <a:cs typeface="Times New Roman" panose="02020603050405020304" pitchFamily="18" charset="0"/>
              </a:rPr>
              <a:t>Ergodicity (def)</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4462966"/>
            <a:chOff x="6397658" y="1171964"/>
            <a:chExt cx="4773582" cy="4462966"/>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81343"/>
                <a:ext cx="10718247" cy="4895314"/>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81343"/>
                <a:ext cx="10718247" cy="4895314"/>
              </a:xfrm>
              <a:prstGeom prst="rect">
                <a:avLst/>
              </a:prstGeom>
              <a:blipFill>
                <a:blip r:embed="rId2"/>
                <a:stretch>
                  <a:fillRect l="-171" t="-249" r="-398" b="-249"/>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4"/>
                <a:stretch>
                  <a:fillRect l="-326" t="-299" b="-20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754311"/>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754311"/>
                <a:ext cx="2172927" cy="3564437"/>
              </a:xfrm>
              <a:prstGeom prst="rect">
                <a:avLst/>
              </a:prstGeom>
              <a:blipFill>
                <a:blip r:embed="rId5"/>
                <a:stretch>
                  <a:fillRect l="-843" b="-684"/>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(1° wave Italy)</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701295"/>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inhibiting its expansion.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701295"/>
                <a:ext cx="5689600" cy="2423036"/>
              </a:xfrm>
              <a:prstGeom prst="rect">
                <a:avLst/>
              </a:prstGeom>
              <a:blipFill>
                <a:blip r:embed="rId2"/>
                <a:stretch>
                  <a:fillRect l="-1929" t="-2261" r="-322" b="-351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grpSp>
          <p:nvGrpSpPr>
            <p:cNvPr id="30" name="Gruppo 29">
              <a:extLst>
                <a:ext uri="{FF2B5EF4-FFF2-40B4-BE49-F238E27FC236}">
                  <a16:creationId xmlns:a16="http://schemas.microsoft.com/office/drawing/2014/main" id="{B73F8A16-CD01-496B-BCAB-E656C0D259AA}"/>
                </a:ext>
              </a:extLst>
            </p:cNvPr>
            <p:cNvGrpSpPr/>
            <p:nvPr/>
          </p:nvGrpSpPr>
          <p:grpSpPr>
            <a:xfrm>
              <a:off x="1655199" y="4026342"/>
              <a:ext cx="2481545" cy="2039474"/>
              <a:chOff x="7686098" y="3946890"/>
              <a:chExt cx="2481545" cy="2039474"/>
            </a:xfrm>
          </p:grpSpPr>
          <mc:AlternateContent xmlns:mc="http://schemas.openxmlformats.org/markup-compatibility/2006">
            <mc:Choice xmlns:a14="http://schemas.microsoft.com/office/drawing/2010/main"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3"/>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flipH="1" flipV="1">
                <a:off x="8896596" y="4697696"/>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3" name="CasellaDiTesto 42">
                    <a:extLst>
                      <a:ext uri="{FF2B5EF4-FFF2-40B4-BE49-F238E27FC236}">
                        <a16:creationId xmlns:a16="http://schemas.microsoft.com/office/drawing/2014/main" id="{9E29453A-6B46-4507-AB69-DB35B0D429BA}"/>
                      </a:ext>
                    </a:extLst>
                  </p:cNvPr>
                  <p:cNvSpPr txBox="1"/>
                  <p:nvPr/>
                </p:nvSpPr>
                <p:spPr>
                  <a:xfrm>
                    <a:off x="9192208" y="538867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9192208" y="5388673"/>
                    <a:ext cx="909025" cy="246221"/>
                  </a:xfrm>
                  <a:prstGeom prst="rect">
                    <a:avLst/>
                  </a:prstGeom>
                  <a:blipFill>
                    <a:blip r:embed="rId4"/>
                    <a:stretch>
                      <a:fillRect b="-2439"/>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9283104" y="538272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458167" y="506270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73531" y="5071227"/>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73531" y="5071227"/>
                  <a:ext cx="909025" cy="246221"/>
                </a:xfrm>
                <a:prstGeom prst="rect">
                  <a:avLst/>
                </a:prstGeom>
                <a:blipFill>
                  <a:blip r:embed="rId5"/>
                  <a:stretch>
                    <a:fillRect b="-2439"/>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085223" y="4677367"/>
              <a:ext cx="364227" cy="473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6029</TotalTime>
  <Words>1899</Words>
  <Application>Microsoft Office PowerPoint</Application>
  <PresentationFormat>Widescreen</PresentationFormat>
  <Paragraphs>322</Paragraphs>
  <Slides>21</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21</vt:i4>
      </vt:variant>
    </vt:vector>
  </HeadingPairs>
  <TitlesOfParts>
    <vt:vector size="28"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 (Italy)</vt:lpstr>
      <vt:lpstr>Fit results: before peak (1° wave Italy)</vt:lpstr>
      <vt:lpstr>Fit results: until peak (1° wave Italy) </vt:lpstr>
      <vt:lpstr>Fit results: until peak (1° wave Italy) </vt:lpstr>
      <vt:lpstr>Fit results: before peak (2° wave Italy)</vt:lpstr>
      <vt:lpstr>Fit results: before peak (2° wave Italy)</vt:lpstr>
      <vt:lpstr>Fit results: until peak (2° wave Italy) </vt:lpstr>
      <vt:lpstr>Fit results: until peak (2° wave Italy)</vt:lpstr>
      <vt:lpstr>Results: first wave on other countries</vt:lpstr>
      <vt:lpstr>Conclusion</vt:lpstr>
      <vt:lpstr>References</vt:lpstr>
      <vt:lpstr>Presentazione standard di PowerPoint</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215</cp:revision>
  <dcterms:created xsi:type="dcterms:W3CDTF">2020-08-28T16:59:16Z</dcterms:created>
  <dcterms:modified xsi:type="dcterms:W3CDTF">2021-07-21T17:38:21Z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